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1" r:id="rId2"/>
    <p:sldId id="339" r:id="rId3"/>
    <p:sldId id="356" r:id="rId4"/>
    <p:sldId id="357" r:id="rId5"/>
    <p:sldId id="358" r:id="rId6"/>
    <p:sldId id="359" r:id="rId7"/>
    <p:sldId id="360" r:id="rId8"/>
    <p:sldId id="361" r:id="rId9"/>
    <p:sldId id="363" r:id="rId10"/>
    <p:sldId id="366" r:id="rId11"/>
    <p:sldId id="367" r:id="rId12"/>
    <p:sldId id="368" r:id="rId13"/>
    <p:sldId id="374" r:id="rId14"/>
    <p:sldId id="375" r:id="rId15"/>
    <p:sldId id="376" r:id="rId16"/>
    <p:sldId id="377" r:id="rId17"/>
    <p:sldId id="371" r:id="rId18"/>
    <p:sldId id="372" r:id="rId19"/>
    <p:sldId id="373" r:id="rId20"/>
    <p:sldId id="378" r:id="rId21"/>
    <p:sldId id="379" r:id="rId22"/>
    <p:sldId id="380" r:id="rId23"/>
    <p:sldId id="381" r:id="rId24"/>
    <p:sldId id="382" r:id="rId25"/>
    <p:sldId id="369" r:id="rId26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2137" autoAdjust="0"/>
  </p:normalViewPr>
  <p:slideViewPr>
    <p:cSldViewPr snapToGrid="0">
      <p:cViewPr varScale="1">
        <p:scale>
          <a:sx n="70" d="100"/>
          <a:sy n="7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26.10.2020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68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u.org.ua/ua/content/activity/us_documents/The_choice_of_academic_disciplines_by_students_2020.pdf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7789152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/>
              <a:t>Щодо внесення </a:t>
            </a:r>
            <a:r>
              <a:rPr lang="uk-UA" sz="3200" b="1" dirty="0"/>
              <a:t>обраних здобувачами вищої освіти дисциплін  до навчальних планів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724523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Обираємо дисципліну із переліку вибіркових фахових дисциплін,  натискаємо «Записати дисципліну»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5"/>
          <a:stretch/>
        </p:blipFill>
        <p:spPr bwMode="auto">
          <a:xfrm>
            <a:off x="1954119" y="42546"/>
            <a:ext cx="8147067" cy="575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лево 16"/>
          <p:cNvSpPr/>
          <p:nvPr/>
        </p:nvSpPr>
        <p:spPr>
          <a:xfrm rot="1327481">
            <a:off x="8475264" y="4554560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327481">
            <a:off x="5802227" y="246632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9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724523"/>
            <a:ext cx="11336774" cy="785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Дисципліна записується студенту, повторюємо операцію до необхідної кількості кредитів ЄКТС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 bwMode="auto">
          <a:xfrm>
            <a:off x="2041969" y="220663"/>
            <a:ext cx="8257439" cy="55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лево 10"/>
          <p:cNvSpPr/>
          <p:nvPr/>
        </p:nvSpPr>
        <p:spPr>
          <a:xfrm rot="1327481">
            <a:off x="8743279" y="4549495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327481">
            <a:off x="5952583" y="2657696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2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896303"/>
            <a:ext cx="11336774" cy="6140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Приклад обрання достатньої кількості  кредитів ЄКТС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b="6318"/>
          <a:stretch/>
        </p:blipFill>
        <p:spPr bwMode="auto">
          <a:xfrm>
            <a:off x="1954661" y="220663"/>
            <a:ext cx="8198332" cy="5503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35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0408537-B70C-4EE9-B9D2-9DAF6190B1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3343E-7E2A-44A0-9438-E553890ED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3" t="30769" r="11326" b="21641"/>
          <a:stretch/>
        </p:blipFill>
        <p:spPr>
          <a:xfrm>
            <a:off x="1355188" y="296089"/>
            <a:ext cx="10029774" cy="4993363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A44F3358-45CC-43EF-A2B7-8EDD178D595F}"/>
              </a:ext>
            </a:extLst>
          </p:cNvPr>
          <p:cNvSpPr txBox="1">
            <a:spLocks/>
          </p:cNvSpPr>
          <p:nvPr/>
        </p:nvSpPr>
        <p:spPr bwMode="auto">
          <a:xfrm>
            <a:off x="427613" y="5500622"/>
            <a:ext cx="11336774" cy="6140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Є можливість переглянути, які дисципліни обрали студенти кожної академічної групи факультету (інституту)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C3BA8DF-D095-4CF8-98E5-5A707D80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О-13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5467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80C19B-E9A1-44D1-A258-8A290A3F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76" y="0"/>
            <a:ext cx="7202651" cy="6542793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620ACD9-A690-491B-8C38-D273230E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О-14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42989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B48F6D-EE9C-46AE-8008-B660803F5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О-15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2B8745-F16D-4605-B42E-6BE463A6A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3" t="28856" r="30373" b="23781"/>
          <a:stretch/>
        </p:blipFill>
        <p:spPr>
          <a:xfrm>
            <a:off x="1651379" y="0"/>
            <a:ext cx="7683690" cy="5270085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AA74DAC7-3CEB-4488-997A-D20FF2404B6E}"/>
              </a:ext>
            </a:extLst>
          </p:cNvPr>
          <p:cNvSpPr txBox="1">
            <a:spLocks/>
          </p:cNvSpPr>
          <p:nvPr/>
        </p:nvSpPr>
        <p:spPr bwMode="auto">
          <a:xfrm>
            <a:off x="427613" y="5500622"/>
            <a:ext cx="11336774" cy="6140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Є можливість переглянути список студентів, які обрали певну дисципліну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41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B79318-1CAC-48BC-924E-090C1E722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48" y="918696"/>
            <a:ext cx="8363104" cy="4666177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9CF2AB3-C147-444C-AC2B-E0DB3A36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О-16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6536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675587"/>
            <a:ext cx="11336774" cy="8347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 натисканні на «Перевірка» можна отримати інформацію щодо обрання дисциплін (статистика)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 bwMode="auto">
          <a:xfrm>
            <a:off x="1792015" y="0"/>
            <a:ext cx="7935310" cy="55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 rot="1327481">
            <a:off x="4518120" y="5279638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0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2" y="5472797"/>
            <a:ext cx="11336774" cy="10375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0" i="1" dirty="0">
                <a:solidFill>
                  <a:schemeClr val="accent2"/>
                </a:solidFill>
              </a:rPr>
              <a:t>При натисканні на «експорт в </a:t>
            </a:r>
            <a:r>
              <a:rPr lang="en-US" b="0" i="1" dirty="0">
                <a:solidFill>
                  <a:schemeClr val="accent2"/>
                </a:solidFill>
              </a:rPr>
              <a:t>EXCEL</a:t>
            </a:r>
            <a:r>
              <a:rPr lang="uk-UA" b="0" i="1" dirty="0">
                <a:solidFill>
                  <a:schemeClr val="accent2"/>
                </a:solidFill>
              </a:rPr>
              <a:t>» можна отримати інформацію для друку</a:t>
            </a:r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  <a:p>
            <a:pPr algn="ctr"/>
            <a:endParaRPr lang="ru-RU" b="0" i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"/>
          <a:stretch/>
        </p:blipFill>
        <p:spPr bwMode="auto">
          <a:xfrm>
            <a:off x="2028497" y="1"/>
            <a:ext cx="8234855" cy="547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лево 9"/>
          <p:cNvSpPr/>
          <p:nvPr/>
        </p:nvSpPr>
        <p:spPr>
          <a:xfrm rot="1327481" flipV="1">
            <a:off x="7621775" y="3570875"/>
            <a:ext cx="467405" cy="1240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4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8C6897B-50D5-4BA6-9D7C-30266F65A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B2BA6-8B8A-4CF4-9856-B78F2B1E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О-19</a:t>
            </a:r>
            <a:endParaRPr lang="uk-UA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3CA5D8-9C9F-4559-84ED-A563987C5954}"/>
              </a:ext>
            </a:extLst>
          </p:cNvPr>
          <p:cNvSpPr txBox="1">
            <a:spLocks/>
          </p:cNvSpPr>
          <p:nvPr/>
        </p:nvSpPr>
        <p:spPr>
          <a:xfrm>
            <a:off x="651504" y="296088"/>
            <a:ext cx="11177752" cy="60297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Мінімальна чисельність </a:t>
            </a:r>
            <a:r>
              <a:rPr lang="uk-UA" sz="2800" dirty="0"/>
              <a:t>здобувачів вищої освіти, яка необхідна для формування груп з вивчення: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−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фахових </a:t>
            </a:r>
            <a:r>
              <a:rPr lang="uk-UA" sz="2800" dirty="0"/>
              <a:t>навчальних дисциплін визначається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робочою групою </a:t>
            </a:r>
            <a:r>
              <a:rPr lang="uk-UA" sz="2800" dirty="0"/>
              <a:t>з формування Переліку;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−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навчальних дисциплін, які спрямовані на розвиток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Soft Skills</a:t>
            </a:r>
            <a:r>
              <a:rPr lang="en-US" sz="2800" dirty="0"/>
              <a:t>, </a:t>
            </a:r>
            <a:r>
              <a:rPr lang="uk-UA" sz="2800" dirty="0"/>
              <a:t>становить, як правило,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не менше ніж п’ятнадцять осіб</a:t>
            </a:r>
            <a:r>
              <a:rPr lang="uk-UA" sz="2800" dirty="0"/>
              <a:t> для першого (бакалаврського) та другого (магістерського) рівнів.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Потоки для викладання вибіркових навчальних дисциплін, які спрямовані на розвиток </a:t>
            </a:r>
            <a:r>
              <a:rPr lang="en-US" sz="2800" dirty="0"/>
              <a:t>Soft Skills, </a:t>
            </a:r>
            <a:r>
              <a:rPr lang="uk-UA" sz="2800" dirty="0"/>
              <a:t>можуть комплектуватися зі здобувачів вищої освіти різних спеціальностей та факультетів (інститутів).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8587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4497" y="457748"/>
            <a:ext cx="11177752" cy="5591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Здобувачі вищої освіти обирають навчальні дисципліни із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Переліку, затвердженого вченою радою факультету.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1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Вибір навчальних дисциплін із Переліку здійснюється здобувачами вищої освіти на навчальний рік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шляхом подання до деканату письмової заяви, електронного листа, через особистий кабінет на сайті Дистанційної освіти тощо.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0" y="1"/>
            <a:ext cx="12191999" cy="809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Процес обрання навчальних дисциплін здобувачами вищої освіти</a:t>
            </a:r>
          </a:p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57285FD-B724-4AAE-83C0-5B2D3A6B5AB2}"/>
              </a:ext>
            </a:extLst>
          </p:cNvPr>
          <p:cNvSpPr txBox="1">
            <a:spLocks/>
          </p:cNvSpPr>
          <p:nvPr/>
        </p:nvSpPr>
        <p:spPr>
          <a:xfrm>
            <a:off x="651504" y="296088"/>
            <a:ext cx="11177752" cy="60297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У випадку, якщо здобувач вищої освіти обрав з Переліку таку дисципліну, для вивчення якої не формується група внаслідок невідповідності чисельності здобувачів мінімально встановленій, то він має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зробити додатковий (повторний) вибір з переліку вибіркових навчальних дисциплін, за якими вже сформовані групи для викладання</a:t>
            </a:r>
            <a:r>
              <a:rPr lang="uk-UA" sz="28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Формування груп та потоків </a:t>
            </a:r>
            <a:r>
              <a:rPr lang="uk-UA" sz="2800" dirty="0"/>
              <a:t>здобувачів вищої освіти для вивчення обраних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дисциплін, які спрямовані на розвиток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Soft Skills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, здійснює навчально-методичний відділ</a:t>
            </a:r>
            <a:r>
              <a:rPr lang="uk-UA" sz="28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E253C-2175-41F4-919C-92152C89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О-20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5251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35019E5-567D-45F3-AD74-6757D7BE4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D7F27-2154-4F63-B31B-391DC183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О-21</a:t>
            </a:r>
            <a:endParaRPr lang="uk-UA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B616DC-B9EE-4F20-BFCA-D2402F4B72B1}"/>
              </a:ext>
            </a:extLst>
          </p:cNvPr>
          <p:cNvSpPr txBox="1">
            <a:spLocks/>
          </p:cNvSpPr>
          <p:nvPr/>
        </p:nvSpPr>
        <p:spPr>
          <a:xfrm>
            <a:off x="651504" y="296088"/>
            <a:ext cx="11177752" cy="60297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Після того як всі студенти факультету (інституту) обрали навчальні дисципліни, відповідальна особа інформує про це навчально-методичний відділ.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Співробітники навчально-методичного відділу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видаляють річний (робочий) навчальний план</a:t>
            </a:r>
            <a:r>
              <a:rPr lang="uk-UA" sz="2800" dirty="0"/>
              <a:t> та надають технічну можливість вносити обрані здобувачами дисципліни до навчального плану (знімають підпис з навчального плану).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Співробітниками навчально-методичного відділу </a:t>
            </a:r>
            <a:r>
              <a:rPr lang="uk-UA" sz="2800" dirty="0"/>
              <a:t>здійснюється внесення назв та параметрів (кількість кредитів ЄКСТ, аудиторні години за видами навчальних занять, форма підсумкового контролю) </a:t>
            </a: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навчальних дисциплін, що спрямовані на розвиток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Soft Skills</a:t>
            </a:r>
            <a:r>
              <a:rPr lang="en-US" sz="2800" dirty="0"/>
              <a:t>, </a:t>
            </a:r>
            <a:r>
              <a:rPr lang="uk-UA" sz="2800" dirty="0"/>
              <a:t>до навчальних планів на поточний навчальний рік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3428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46462D8-1A5E-46FB-B9DE-961EC62CD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59683-8BC2-42CC-9F49-F307903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О-22</a:t>
            </a:r>
            <a:endParaRPr lang="uk-UA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8CA9A76-3741-442B-B512-DFA99D8A2D53}"/>
              </a:ext>
            </a:extLst>
          </p:cNvPr>
          <p:cNvSpPr txBox="1">
            <a:spLocks/>
          </p:cNvSpPr>
          <p:nvPr/>
        </p:nvSpPr>
        <p:spPr>
          <a:xfrm>
            <a:off x="252248" y="236482"/>
            <a:ext cx="11792605" cy="60897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Відповідальними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особами випускових кафедр або деканату </a:t>
            </a:r>
            <a:r>
              <a:rPr lang="ru-RU" sz="2800" dirty="0"/>
              <a:t>здійснюється внесення назв та параметрів (кількість кредитів ЄКСТ, аудиторні години за видами навчальних занять, форма підсумкового контролю) </a:t>
            </a:r>
            <a:r>
              <a:rPr lang="ru-RU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вибіркових фахових навчальних дисциплін</a:t>
            </a:r>
            <a:r>
              <a:rPr lang="ru-RU" sz="2800" dirty="0"/>
              <a:t> до навчальних планів на </a:t>
            </a:r>
            <a:r>
              <a:rPr lang="uk-UA" sz="2800" dirty="0"/>
              <a:t>поточний</a:t>
            </a:r>
            <a:r>
              <a:rPr lang="ru-RU" sz="2800" dirty="0"/>
              <a:t> </a:t>
            </a:r>
            <a:r>
              <a:rPr lang="uk-UA" sz="2800" dirty="0"/>
              <a:t>навчальний</a:t>
            </a:r>
            <a:r>
              <a:rPr lang="ru-RU" sz="2800" dirty="0"/>
              <a:t> </a:t>
            </a:r>
            <a:r>
              <a:rPr lang="uk-UA" sz="2800" dirty="0"/>
              <a:t>рік</a:t>
            </a:r>
            <a:r>
              <a:rPr lang="en-US" sz="2800" dirty="0"/>
              <a:t>/</a:t>
            </a:r>
            <a:endParaRPr lang="uk-UA" sz="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US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dirty="0"/>
              <a:t>Після</a:t>
            </a:r>
            <a:r>
              <a:rPr lang="ru-RU" sz="2800" dirty="0"/>
              <a:t> внесення </a:t>
            </a:r>
            <a:r>
              <a:rPr lang="uk-UA" sz="2800" dirty="0"/>
              <a:t>обраних</a:t>
            </a:r>
            <a:r>
              <a:rPr lang="ru-RU" sz="2800" dirty="0"/>
              <a:t> </a:t>
            </a:r>
            <a:r>
              <a:rPr lang="uk-UA" sz="2800" dirty="0"/>
              <a:t>здобувачами</a:t>
            </a:r>
            <a:r>
              <a:rPr lang="ru-RU" sz="2800" dirty="0"/>
              <a:t> дисциплін </a:t>
            </a:r>
            <a:r>
              <a:rPr lang="uk-UA" sz="2800" dirty="0"/>
              <a:t>до навчальних планів має бути сформований річний (робочий) навчальний план, а потім індивідуальні плани здобувачів, відомості обліку успішності, наряди кафедрам на виконання навчального навантаження за вибірковими дисциплінами та наряди на складання розкладу занять.</a:t>
            </a:r>
            <a:r>
              <a:rPr lang="ru-RU" sz="2800" dirty="0"/>
              <a:t> </a:t>
            </a:r>
            <a:endParaRPr lang="uk-UA" sz="280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2709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66E1359-C9DF-411E-99E2-69D21C92E5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AC8CB7-FD7F-4AB2-B811-3ED85267797A}"/>
              </a:ext>
            </a:extLst>
          </p:cNvPr>
          <p:cNvSpPr txBox="1">
            <a:spLocks/>
          </p:cNvSpPr>
          <p:nvPr/>
        </p:nvSpPr>
        <p:spPr>
          <a:xfrm>
            <a:off x="651504" y="296088"/>
            <a:ext cx="11177752" cy="60297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УВАГА!!!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За денною формою навчання до 9 листопада 2020 року </a:t>
            </a:r>
            <a:r>
              <a:rPr lang="uk-UA" sz="2800" dirty="0"/>
              <a:t>мають бути сформовані річні (робочі) навчальні плани та індивідуальні плани здобувачів, адже з 09.11.2020 по 15.11.2020 за графіком навчального процесу триває тиждень  контрольних заходів.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За заочною формою навчання </a:t>
            </a:r>
            <a:r>
              <a:rPr lang="uk-UA" sz="2800" dirty="0"/>
              <a:t>екзаменаційна сесія, на якій мають бути настановчі заняття з вибіркових дисциплін, запланована за графіком навчального процесу: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uk-UA" sz="2800" dirty="0"/>
              <a:t>для бакалаврів (скорочений термін навчання) з 23.11.20 по 05.12.20;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uk-UA" sz="2800" dirty="0"/>
              <a:t>для магістрів з 02.12.20 по 18.12.20.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3AB47-F847-44B7-AA20-97B5632E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О-23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1041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9729D53-C009-44AC-B0D9-E63EF64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F74FA5-D62B-44D8-BD5D-DA285E519365}"/>
              </a:ext>
            </a:extLst>
          </p:cNvPr>
          <p:cNvSpPr/>
          <p:nvPr/>
        </p:nvSpPr>
        <p:spPr>
          <a:xfrm>
            <a:off x="361567" y="296089"/>
            <a:ext cx="11177517" cy="664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Процедура обрання навчальних дисциплін здобувачами вищої регламентована: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/>
              <a:t>1. Положенням про формування переліку та обрання навчальних дисциплін здобувачами вищої освіти Національного технічного університету «Дніпровська політехніка», що затверджене Вченою радою 17 січня 2020</a:t>
            </a:r>
            <a:r>
              <a:rPr lang="en-US" sz="2800" dirty="0"/>
              <a:t> </a:t>
            </a:r>
            <a:r>
              <a:rPr lang="uk-UA" sz="2800" dirty="0"/>
              <a:t>року (протокол № 1).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/>
              <a:t>(Сайт НТУ «ДП»/ Про університет/  Діяльність/ Установчі документи/ </a:t>
            </a:r>
            <a:r>
              <a:rPr lang="ru-RU" sz="2000" i="1" dirty="0">
                <a:hlinkClick r:id="rId2"/>
              </a:rPr>
              <a:t>ПОЛОЖЕННЯ про </a:t>
            </a:r>
            <a:r>
              <a:rPr lang="ru-RU" sz="2000" i="1" dirty="0" err="1">
                <a:hlinkClick r:id="rId2"/>
              </a:rPr>
              <a:t>формування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переліку</a:t>
            </a:r>
            <a:r>
              <a:rPr lang="ru-RU" sz="2000" i="1" dirty="0">
                <a:hlinkClick r:id="rId2"/>
              </a:rPr>
              <a:t> та </a:t>
            </a:r>
            <a:r>
              <a:rPr lang="ru-RU" sz="2000" i="1" dirty="0" err="1">
                <a:hlinkClick r:id="rId2"/>
              </a:rPr>
              <a:t>обрання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навчальних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дисциплін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здобувачами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вищої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освіти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Національного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технічного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університету</a:t>
            </a:r>
            <a:r>
              <a:rPr lang="ru-RU" sz="2000" i="1" dirty="0">
                <a:hlinkClick r:id="rId2"/>
              </a:rPr>
              <a:t> «</a:t>
            </a:r>
            <a:r>
              <a:rPr lang="ru-RU" sz="2000" i="1" dirty="0" err="1">
                <a:hlinkClick r:id="rId2"/>
              </a:rPr>
              <a:t>Дніпровська</a:t>
            </a:r>
            <a:r>
              <a:rPr lang="ru-RU" sz="2000" i="1" dirty="0">
                <a:hlinkClick r:id="rId2"/>
              </a:rPr>
              <a:t> </a:t>
            </a:r>
            <a:r>
              <a:rPr lang="ru-RU" sz="2000" i="1" dirty="0" err="1">
                <a:hlinkClick r:id="rId2"/>
              </a:rPr>
              <a:t>політехніка</a:t>
            </a:r>
            <a:r>
              <a:rPr lang="ru-RU" sz="2000" i="1" dirty="0">
                <a:hlinkClick r:id="rId2"/>
              </a:rPr>
              <a:t>» (</a:t>
            </a:r>
            <a:r>
              <a:rPr lang="ru-RU" sz="2000" i="1" dirty="0" err="1">
                <a:hlinkClick r:id="rId2"/>
              </a:rPr>
              <a:t>від</a:t>
            </a:r>
            <a:r>
              <a:rPr lang="ru-RU" sz="2000" i="1" dirty="0">
                <a:hlinkClick r:id="rId2"/>
              </a:rPr>
              <a:t> 17 </a:t>
            </a:r>
            <a:r>
              <a:rPr lang="ru-RU" sz="2000" i="1" dirty="0" err="1">
                <a:hlinkClick r:id="rId2"/>
              </a:rPr>
              <a:t>січня</a:t>
            </a:r>
            <a:r>
              <a:rPr lang="ru-RU" sz="2000" i="1" dirty="0">
                <a:hlinkClick r:id="rId2"/>
              </a:rPr>
              <a:t> 2020)</a:t>
            </a:r>
            <a:r>
              <a:rPr lang="ru-RU" sz="2000" i="1" dirty="0"/>
              <a:t>) </a:t>
            </a:r>
            <a:r>
              <a:rPr lang="en-AU" sz="2000" dirty="0"/>
              <a:t>https://www.nmu.org.ua/ua/content/activity/us_documents/</a:t>
            </a:r>
            <a:r>
              <a:rPr lang="uk-UA" sz="2000" dirty="0"/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8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/>
              <a:t>2. Наказом ректора університету від 23 вересня 2020 року №253 а.-г. «Про вибір навчальних дисциплін здобувачами вступу 2020 року».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565404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0" i="1" dirty="0">
                <a:solidFill>
                  <a:schemeClr val="accent2"/>
                </a:solidFill>
              </a:rPr>
              <a:t>Хай Вам щастить!</a:t>
            </a:r>
          </a:p>
          <a:p>
            <a:endParaRPr lang="uk-UA" b="0" i="1" dirty="0">
              <a:solidFill>
                <a:schemeClr val="accent2"/>
              </a:solidFill>
            </a:endParaRPr>
          </a:p>
          <a:p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 (кімната 1/88) та  </a:t>
            </a:r>
            <a:br>
              <a:rPr lang="uk-UA" b="0" i="1" dirty="0">
                <a:solidFill>
                  <a:schemeClr val="accent2"/>
                </a:solidFill>
              </a:rPr>
            </a:br>
            <a:r>
              <a:rPr lang="uk-UA" b="0" i="1" dirty="0">
                <a:solidFill>
                  <a:schemeClr val="accent2"/>
                </a:solidFill>
              </a:rPr>
              <a:t> за тел. 3-68.</a:t>
            </a:r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945931" y="588963"/>
            <a:ext cx="9743090" cy="48501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Якщо обрання фахових вибіркових дисциплін студентом відбувається в особистому кабінеті здобувача, відповідальна  особа контролює процес розподілу дисциплін за здобувачами в </a:t>
            </a:r>
          </a:p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ІАС «Деканат»</a:t>
            </a:r>
            <a:endParaRPr lang="ru-RU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57518" y="1"/>
            <a:ext cx="11671738" cy="10247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0" i="1" dirty="0">
                <a:solidFill>
                  <a:schemeClr val="accent2"/>
                </a:solidFill>
              </a:rPr>
              <a:t>Процес розподілу  вибіркових фахових дисциплін </a:t>
            </a:r>
            <a:br>
              <a:rPr lang="uk-UA" sz="3200" b="0" i="1" dirty="0">
                <a:solidFill>
                  <a:schemeClr val="accent2"/>
                </a:solidFill>
              </a:rPr>
            </a:br>
            <a:r>
              <a:rPr lang="uk-UA" sz="3200" b="0" i="1" dirty="0">
                <a:solidFill>
                  <a:schemeClr val="accent2"/>
                </a:solidFill>
              </a:rPr>
              <a:t>в ІАС «Деканат»</a:t>
            </a:r>
            <a:endParaRPr lang="ru-RU" sz="3200" b="0" i="1" dirty="0">
              <a:solidFill>
                <a:schemeClr val="accent2"/>
              </a:solidFill>
            </a:endParaRPr>
          </a:p>
          <a:p>
            <a:endParaRPr lang="ru-RU" sz="3200" b="0" i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6100"/>
          <a:stretch/>
        </p:blipFill>
        <p:spPr bwMode="auto">
          <a:xfrm>
            <a:off x="1530653" y="1024759"/>
            <a:ext cx="8352928" cy="5483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61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056290" y="5921376"/>
            <a:ext cx="9632731" cy="588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0" i="1" dirty="0">
                <a:solidFill>
                  <a:schemeClr val="accent2"/>
                </a:solidFill>
              </a:rPr>
              <a:t>Переходимо  до закладки «Розподіл»</a:t>
            </a:r>
            <a:endParaRPr lang="ru-RU" sz="3200" b="0" i="1" dirty="0">
              <a:solidFill>
                <a:schemeClr val="accent2"/>
              </a:solidFill>
            </a:endParaRPr>
          </a:p>
          <a:p>
            <a:endParaRPr lang="ru-RU" sz="3200" b="0" i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b="5446"/>
          <a:stretch/>
        </p:blipFill>
        <p:spPr bwMode="auto">
          <a:xfrm>
            <a:off x="2086840" y="194668"/>
            <a:ext cx="8339589" cy="5647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лево 7"/>
          <p:cNvSpPr/>
          <p:nvPr/>
        </p:nvSpPr>
        <p:spPr>
          <a:xfrm rot="1327481">
            <a:off x="9336909" y="5759602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327481">
            <a:off x="9368485" y="273153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7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3" y="5391807"/>
            <a:ext cx="11460326" cy="1118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Обираємо вкладку фахові дисципліни, курс навчання, групу, курс, на якому буде вивчатися дисципліна, прізвище студента і контролюємо, які дисципліни обрав студент в особистому кабінеті здобувача 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48268" y="0"/>
            <a:ext cx="7740352" cy="5469487"/>
            <a:chOff x="597327" y="437908"/>
            <a:chExt cx="7740352" cy="54694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84"/>
            <a:stretch/>
          </p:blipFill>
          <p:spPr bwMode="auto">
            <a:xfrm>
              <a:off x="597327" y="437908"/>
              <a:ext cx="7740352" cy="546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Стрелка влево 12"/>
            <p:cNvSpPr/>
            <p:nvPr/>
          </p:nvSpPr>
          <p:spPr>
            <a:xfrm rot="1327481">
              <a:off x="831886" y="1194154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Стрелка влево 13"/>
            <p:cNvSpPr/>
            <p:nvPr/>
          </p:nvSpPr>
          <p:spPr>
            <a:xfrm rot="1327481">
              <a:off x="2227289" y="117070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 rot="1327481">
              <a:off x="6355419" y="1110098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Стрелка влево 15"/>
            <p:cNvSpPr/>
            <p:nvPr/>
          </p:nvSpPr>
          <p:spPr>
            <a:xfrm rot="1327481">
              <a:off x="1834763" y="2166126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Стрелка влево 16"/>
            <p:cNvSpPr/>
            <p:nvPr/>
          </p:nvSpPr>
          <p:spPr>
            <a:xfrm rot="1327481">
              <a:off x="4590142" y="1396014"/>
              <a:ext cx="450850" cy="1123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881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739613" y="5726201"/>
            <a:ext cx="11460326" cy="784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Якщо студент обрав не достатню кількість кредитів ЄКТС , </a:t>
            </a:r>
            <a:br>
              <a:rPr lang="uk-UA" sz="2400" b="0" i="1" dirty="0">
                <a:solidFill>
                  <a:schemeClr val="accent2"/>
                </a:solidFill>
              </a:rPr>
            </a:br>
            <a:r>
              <a:rPr lang="uk-UA" sz="2400" b="0" i="1" dirty="0">
                <a:solidFill>
                  <a:schemeClr val="accent2"/>
                </a:solidFill>
              </a:rPr>
              <a:t>з'являється відповідна інформація 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b="5446"/>
          <a:stretch/>
        </p:blipFill>
        <p:spPr bwMode="auto">
          <a:xfrm>
            <a:off x="1720204" y="95466"/>
            <a:ext cx="8431542" cy="5630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Стрелка влево 18"/>
          <p:cNvSpPr/>
          <p:nvPr/>
        </p:nvSpPr>
        <p:spPr>
          <a:xfrm rot="1327481">
            <a:off x="8324927" y="5374919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150883" y="5797494"/>
            <a:ext cx="10307692" cy="3510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0" i="1" dirty="0">
                <a:solidFill>
                  <a:schemeClr val="accent2"/>
                </a:solidFill>
              </a:rPr>
              <a:t>Приклад обрання достатньої кількості  кредитів ЄКТС студентом</a:t>
            </a:r>
            <a:endParaRPr lang="ru-RU" sz="2400" b="0" i="1" dirty="0">
              <a:solidFill>
                <a:schemeClr val="accent2"/>
              </a:solidFill>
            </a:endParaRP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b="6318"/>
          <a:stretch/>
        </p:blipFill>
        <p:spPr bwMode="auto">
          <a:xfrm>
            <a:off x="2096551" y="220663"/>
            <a:ext cx="8292925" cy="53130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98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945930" y="725214"/>
            <a:ext cx="10216055" cy="4157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uk-UA" sz="3200" b="0" i="1" dirty="0">
                <a:solidFill>
                  <a:schemeClr val="accent2"/>
                </a:solidFill>
              </a:rPr>
              <a:t>Якщо обрання вибіркових фахових дисциплін відбувається за заявою студента </a:t>
            </a:r>
            <a:br>
              <a:rPr lang="uk-UA" sz="3200" b="0" i="1" dirty="0">
                <a:solidFill>
                  <a:schemeClr val="accent2"/>
                </a:solidFill>
              </a:rPr>
            </a:br>
            <a:r>
              <a:rPr lang="uk-UA" sz="3200" b="0" i="1" dirty="0">
                <a:solidFill>
                  <a:schemeClr val="accent2"/>
                </a:solidFill>
              </a:rPr>
              <a:t>(не в особистому кабінеті здобувача) відповідальній особі необхідно записати обрані дисципліни студенту в ІАС «Деканат»</a:t>
            </a:r>
            <a:endParaRPr lang="ru-RU" sz="32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8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1023</Words>
  <Application>Microsoft Office PowerPoint</Application>
  <PresentationFormat>Широкоэкранный</PresentationFormat>
  <Paragraphs>118</Paragraphs>
  <Slides>25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413</cp:revision>
  <cp:lastPrinted>2018-11-26T14:04:37Z</cp:lastPrinted>
  <dcterms:created xsi:type="dcterms:W3CDTF">2018-01-06T22:34:48Z</dcterms:created>
  <dcterms:modified xsi:type="dcterms:W3CDTF">2020-10-26T17:01:56Z</dcterms:modified>
</cp:coreProperties>
</file>